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Quattrocen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QuattrocentoSans-bold.fntdata"/><Relationship Id="rId23" Type="http://schemas.openxmlformats.org/officeDocument/2006/relationships/slide" Target="slides/slide18.xml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Quattrocento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Quattrocento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.org/doi/10.1126/science.abe565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50f3f72f8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650f3f72f8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10048609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10048609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78f511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278f511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278f5114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2278f5114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278f511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2278f511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278f5114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2278f5114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278f5114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2278f5114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78f5114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2278f5114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278f511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2278f511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8a3906a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28a3906a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8a3906ad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28a3906ad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8a3906a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28a3906ad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278f5114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2278f5114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78f511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2278f511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278f5114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2278f5114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278f5114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2278f5114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278f5114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2278f5114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50f3f72f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650f3f72f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278f5114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2278f5114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278f5114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278f5114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78f5114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2278f5114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278f51143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2278f51143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278f5114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UofT JupyterHub is a cloud-based Jupyter Notebook service provided by the University of Toronto. It allows students, faculty, and researchers to run Python and other programming environments directly from a web browser without needing to install anything on their local machines.</a:t>
            </a:r>
            <a:endParaRPr/>
          </a:p>
        </p:txBody>
      </p:sp>
      <p:sp>
        <p:nvSpPr>
          <p:cNvPr id="326" name="Google Shape;326;g32278f5114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278f511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2278f511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8a3906ad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28a3906a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50f3f72f8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Dynamics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(video games/ 3D CG)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Machina (movie about human-level conversational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structure prediction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https://www.science.org/doi/10.1126/science.abe5650</a:t>
            </a:r>
            <a:r>
              <a:rPr lang="en"/>
              <a:t> (application to molecular biology)</a:t>
            </a:r>
            <a:endParaRPr/>
          </a:p>
        </p:txBody>
      </p:sp>
      <p:sp>
        <p:nvSpPr>
          <p:cNvPr id="67" name="Google Shape;67;g2650f3f72f8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78f5114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2278f5114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50f3f72f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650f3f72f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SLIDES_API11271502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SLIDES_API11271502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li.do/features-google-slides?interaction-type=TXVsdGlwbGVDaG9pY2U%3D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www.sli.do/features-google-slides?payload=eyJwb2xsVXVpZCI6IjA2OWUzZDVjLTU0MGMtNDA5ZC1hMjcxLTI0N2M1ZTMzY2Y3MCIsInByZXNlbnRhdGlvbklkIjoiMTROeGdERnRkaDZmaUtyRDg0M19lTjNfTkJjNU5kV1NiUG03YmtsU2VfWWsiLCJzbGlkZUlkIjoiU0xJREVTX0FQSTEwMDQ4NjA5NDFfMCIsInRpbWVsaW5lIjpbeyJzaG93UmVzdWx0cyI6dHJ1ZSwicG9sbFF1ZXN0aW9uVXVpZCI6ImM5OWNlODVlLTQ5ZTUtNGQwMC05ZmY0LWUyOTk0ODgwNWM0MCJ9XSwidHlwZSI6IlNsaWRvUG9sbCJ9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ctiprosoftware.com/products/controls/universal/syntaxeditor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hyperlink" Target="https://www.youtube.com/watch?v=zIjI8H945T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naabus.weebly.com/blog/visual-studio-code-debugger-step-one" TargetMode="External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jupyter.utoronto.ca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orms.office.com/r/SrPxYxARNu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9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.jpg"/><Relationship Id="rId7" Type="http://schemas.openxmlformats.org/officeDocument/2006/relationships/image" Target="../media/image3.jpg"/><Relationship Id="rId8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9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.jpg"/><Relationship Id="rId7" Type="http://schemas.openxmlformats.org/officeDocument/2006/relationships/image" Target="../media/image3.jpg"/><Relationship Id="rId8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sli.do/features-google-slides?payload=eyJwb2xsVXVpZCI6ImNmZDZhOGZkLTk4NTItNGEwZS05MDQ2LWI2MDBkNzdjZjk2OSIsInByZXNlbnRhdGlvbklkIjoiMTROeGdERnRkaDZmaUtyRDg0M19lTjNfTkJjNU5kV1NiUG03YmtsU2VfWWsiLCJzbGlkZUlkIjoiU0xJREVTX0FQSTExMjcxNTAyNDBfMCIsInRpbWVsaW5lIjpbeyJwb2xsUXVlc3Rpb25VdWlkIjoiYTZlMjczYWItMGI1NS00N2VkLTg0ZTgtZWMwMWQyZjZmZDg3Iiwic2hvd1Jlc3VsdHMiOnRydWV9XSwidHlwZSI6IlNsaWRvUG9sbCJ9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chrome.google.com/webstore/detail/slido/dhhclfjehmpacimcdknijodpjpmppki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5" y="1848249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Quattrocento Sans"/>
              <a:buNone/>
            </a:pPr>
            <a:r>
              <a:rPr b="0" lang="en" sz="3600"/>
              <a:t>Tutorial 1 - Week </a:t>
            </a:r>
            <a:r>
              <a:rPr lang="en" sz="3600"/>
              <a:t>1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1376775" y="2993738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experience? </a:t>
            </a:r>
            <a:b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706850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18" name="Google Shape;11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20" name="Google Shape;120;p20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Coding experience?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1" name="Google Shape;121;p20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2" name="Google Shape;122;p20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Anaconda Navigator</a:t>
            </a:r>
            <a:endParaRPr/>
          </a:p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34" name="Google Shape;134;p22"/>
          <p:cNvSpPr txBox="1"/>
          <p:nvPr/>
        </p:nvSpPr>
        <p:spPr>
          <a:xfrm>
            <a:off x="467250" y="12903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is a distribution of </a:t>
            </a: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that includes tools and packages geared towards scientific computing (such as data science and machine learning)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graphical user interface (GUI) allowing users to install and manage their programming environment without command line (terminal) prompts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625" y="3454325"/>
            <a:ext cx="2968758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41" name="Google Shape;141;p23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13" y="2004225"/>
            <a:ext cx="6695977" cy="29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5817800" y="4626025"/>
            <a:ext cx="752700" cy="2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23"/>
          <p:cNvSpPr/>
          <p:nvPr/>
        </p:nvSpPr>
        <p:spPr>
          <a:xfrm flipH="1">
            <a:off x="6680300" y="4626025"/>
            <a:ext cx="5802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Anaconda</a:t>
            </a:r>
            <a:endParaRPr sz="1100"/>
          </a:p>
        </p:txBody>
      </p:sp>
      <p:sp>
        <p:nvSpPr>
          <p:cNvPr id="150" name="Google Shape;150;p24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63" y="1972873"/>
            <a:ext cx="6729073" cy="30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1301550" y="4594650"/>
            <a:ext cx="1035000" cy="4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24"/>
          <p:cNvSpPr/>
          <p:nvPr/>
        </p:nvSpPr>
        <p:spPr>
          <a:xfrm flipH="1">
            <a:off x="2430350" y="4672950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endParaRPr sz="1100"/>
          </a:p>
        </p:txBody>
      </p:sp>
      <p:sp>
        <p:nvSpPr>
          <p:cNvPr id="159" name="Google Shape;159;p25"/>
          <p:cNvSpPr txBox="1"/>
          <p:nvPr/>
        </p:nvSpPr>
        <p:spPr>
          <a:xfrm>
            <a:off x="0" y="1137900"/>
            <a:ext cx="904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be mainly using “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in this course. Let’s click on “Launch”!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1597675"/>
            <a:ext cx="6138798" cy="33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4406475" y="4406475"/>
            <a:ext cx="470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Set up a Folder Structure for APS106</a:t>
            </a:r>
            <a:endParaRPr/>
          </a:p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Organized, Stay Efficient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It's not a good idea to store all your files in the Downloads folder!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Let's create a folder for APS106 (e.g., on Desktop) and organize your files there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75" y="2238675"/>
            <a:ext cx="5598451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7"/>
          <p:cNvCxnSpPr/>
          <p:nvPr/>
        </p:nvCxnSpPr>
        <p:spPr>
          <a:xfrm flipH="1" rot="10800000">
            <a:off x="3459325" y="3451500"/>
            <a:ext cx="520200" cy="2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7"/>
          <p:cNvSpPr txBox="1"/>
          <p:nvPr/>
        </p:nvSpPr>
        <p:spPr>
          <a:xfrm>
            <a:off x="3966275" y="321500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lab1, lab2,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7" name="Google Shape;177;p27"/>
          <p:cNvCxnSpPr>
            <a:endCxn id="178" idx="1"/>
          </p:cNvCxnSpPr>
          <p:nvPr/>
        </p:nvCxnSpPr>
        <p:spPr>
          <a:xfrm>
            <a:off x="3645525" y="4135900"/>
            <a:ext cx="570000" cy="7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7"/>
          <p:cNvSpPr txBox="1"/>
          <p:nvPr/>
        </p:nvSpPr>
        <p:spPr>
          <a:xfrm>
            <a:off x="4215525" y="400495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tutorial0, tutorial1,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download files from Quercus!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Quercus -&gt; Modules -&gt;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 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tutorial0.zip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Unzip the zip file and move it in your folder for APS106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38" y="2797125"/>
            <a:ext cx="4520525" cy="20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3316550" y="4210200"/>
            <a:ext cx="607500" cy="21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77604" y="1461925"/>
            <a:ext cx="7588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 Introductions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Logistics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Install Anaconda Navigator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Set up a Folder Structure for APS106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VSCode/Jupyter Notebook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UofT JupyterHub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Questions?</a:t>
            </a:r>
            <a:endParaRPr/>
          </a:p>
        </p:txBody>
      </p:sp>
      <p:sp>
        <p:nvSpPr>
          <p:cNvPr id="44" name="Google Shape;44;p1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genda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VSCode/Jupyter Notebook</a:t>
            </a:r>
            <a:endParaRPr/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IDEs basically contain </a:t>
            </a:r>
            <a:r>
              <a:rPr lang="en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you need to code!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966313" y="4762750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00" y="2727775"/>
            <a:ext cx="3003649" cy="22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2789600"/>
            <a:ext cx="3706650" cy="20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/>
        </p:nvSpPr>
        <p:spPr>
          <a:xfrm>
            <a:off x="436050" y="3767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150" y="907575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138" y="2842425"/>
            <a:ext cx="4700027" cy="2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332975" y="2547250"/>
            <a:ext cx="3806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Continue, step over, step in/out, restart, stop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3699000" y="2842425"/>
            <a:ext cx="873000" cy="15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2222150" y="3768975"/>
            <a:ext cx="270900" cy="29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1049450" y="376720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 and Debug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3798925" y="4267600"/>
            <a:ext cx="3123300" cy="6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6922225" y="443815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Debug console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403150" y="17791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6" name="Google Shape;236;p34"/>
          <p:cNvCxnSpPr/>
          <p:nvPr/>
        </p:nvCxnSpPr>
        <p:spPr>
          <a:xfrm flipH="1">
            <a:off x="597900" y="1459625"/>
            <a:ext cx="430800" cy="27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4"/>
          <p:cNvSpPr txBox="1"/>
          <p:nvPr/>
        </p:nvSpPr>
        <p:spPr>
          <a:xfrm>
            <a:off x="1028700" y="115550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Open/Save files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8" name="Google Shape;238;p34"/>
          <p:cNvCxnSpPr/>
          <p:nvPr/>
        </p:nvCxnSpPr>
        <p:spPr>
          <a:xfrm flipH="1">
            <a:off x="2085025" y="1417950"/>
            <a:ext cx="1376400" cy="7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34"/>
          <p:cNvSpPr txBox="1"/>
          <p:nvPr/>
        </p:nvSpPr>
        <p:spPr>
          <a:xfrm>
            <a:off x="3252375" y="100051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Filename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0" name="Google Shape;240;p34"/>
          <p:cNvCxnSpPr/>
          <p:nvPr/>
        </p:nvCxnSpPr>
        <p:spPr>
          <a:xfrm flipH="1">
            <a:off x="3578925" y="1765475"/>
            <a:ext cx="897300" cy="59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4"/>
          <p:cNvSpPr txBox="1"/>
          <p:nvPr/>
        </p:nvSpPr>
        <p:spPr>
          <a:xfrm>
            <a:off x="3933050" y="138896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path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2" name="Google Shape;242;p34"/>
          <p:cNvCxnSpPr/>
          <p:nvPr/>
        </p:nvCxnSpPr>
        <p:spPr>
          <a:xfrm>
            <a:off x="549700" y="2258250"/>
            <a:ext cx="143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4"/>
          <p:cNvCxnSpPr/>
          <p:nvPr/>
        </p:nvCxnSpPr>
        <p:spPr>
          <a:xfrm>
            <a:off x="597900" y="2452350"/>
            <a:ext cx="294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4"/>
          <p:cNvSpPr/>
          <p:nvPr/>
        </p:nvSpPr>
        <p:spPr>
          <a:xfrm>
            <a:off x="549700" y="2646450"/>
            <a:ext cx="8402700" cy="180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3618100" y="33379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cells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/>
          <p:nvPr/>
        </p:nvSpPr>
        <p:spPr>
          <a:xfrm>
            <a:off x="549700" y="2613450"/>
            <a:ext cx="8402700" cy="875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583875" y="27383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4" name="Google Shape;254;p35"/>
          <p:cNvCxnSpPr/>
          <p:nvPr/>
        </p:nvCxnSpPr>
        <p:spPr>
          <a:xfrm rot="10800000">
            <a:off x="877050" y="2807975"/>
            <a:ext cx="7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5"/>
          <p:cNvSpPr txBox="1"/>
          <p:nvPr/>
        </p:nvSpPr>
        <p:spPr>
          <a:xfrm>
            <a:off x="1654250" y="2570600"/>
            <a:ext cx="514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this cell (or Shift + Enter)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549700" y="2446500"/>
            <a:ext cx="451200" cy="1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4209975" y="1309413"/>
            <a:ext cx="4808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cell under the current one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8" name="Google Shape;258;p35"/>
          <p:cNvCxnSpPr>
            <a:stCxn id="257" idx="2"/>
            <a:endCxn id="256" idx="3"/>
          </p:cNvCxnSpPr>
          <p:nvPr/>
        </p:nvCxnSpPr>
        <p:spPr>
          <a:xfrm flipH="1">
            <a:off x="1001025" y="1728513"/>
            <a:ext cx="5613000" cy="80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5"/>
          <p:cNvSpPr/>
          <p:nvPr/>
        </p:nvSpPr>
        <p:spPr>
          <a:xfrm>
            <a:off x="8521050" y="2668800"/>
            <a:ext cx="222900" cy="19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6825550" y="358225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Delete the cell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1" name="Google Shape;261;p35"/>
          <p:cNvCxnSpPr>
            <a:endCxn id="259" idx="2"/>
          </p:cNvCxnSpPr>
          <p:nvPr/>
        </p:nvCxnSpPr>
        <p:spPr>
          <a:xfrm flipH="1" rot="10800000">
            <a:off x="7896000" y="2863800"/>
            <a:ext cx="736500" cy="79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5"/>
          <p:cNvSpPr txBox="1"/>
          <p:nvPr/>
        </p:nvSpPr>
        <p:spPr>
          <a:xfrm>
            <a:off x="377950" y="1006725"/>
            <a:ext cx="3831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(drag&amp;drop or 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↑ /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↓ 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Move up/down the cell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3878350" y="30434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764025" y="4561275"/>
            <a:ext cx="583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output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5" name="Google Shape;265;p35"/>
          <p:cNvCxnSpPr/>
          <p:nvPr/>
        </p:nvCxnSpPr>
        <p:spPr>
          <a:xfrm rot="10800000">
            <a:off x="959250" y="3697750"/>
            <a:ext cx="458700" cy="98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5"/>
          <p:cNvSpPr/>
          <p:nvPr/>
        </p:nvSpPr>
        <p:spPr>
          <a:xfrm>
            <a:off x="549700" y="3835000"/>
            <a:ext cx="293100" cy="56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7" name="Google Shape;267;p35"/>
          <p:cNvCxnSpPr>
            <a:stCxn id="262" idx="1"/>
            <a:endCxn id="266" idx="1"/>
          </p:cNvCxnSpPr>
          <p:nvPr/>
        </p:nvCxnSpPr>
        <p:spPr>
          <a:xfrm>
            <a:off x="377950" y="1402875"/>
            <a:ext cx="171900" cy="2717100"/>
          </a:xfrm>
          <a:prstGeom prst="bentConnector3">
            <a:avLst>
              <a:gd fmla="val -13852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sure you have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extensions installed!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1" y="1773294"/>
            <a:ext cx="5434348" cy="14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25" y="3460300"/>
            <a:ext cx="5434348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/>
          <p:nvPr/>
        </p:nvSpPr>
        <p:spPr>
          <a:xfrm>
            <a:off x="347550" y="29550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139025" y="1445750"/>
            <a:ext cx="790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write our first program, and save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Open File -&gt; Go to the APS106 folder and select tutorial0_demo_jupyter.ipynb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first code cell, write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print("Hello World!")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cell (if asked, select “base (Python 3.12.7)”)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Save as -&gt; save it as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Jupyter Notebook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151350" y="1299925"/>
            <a:ext cx="8841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create a new notebook on VS Code too!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command palette (“Search” on top), type in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 create new jupyter notebook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select “Create: New Jupyter Notebook”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8" y="2934325"/>
            <a:ext cx="6180337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Minori Narita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(TUT02, TUT05)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/>
              <a:t>4th</a:t>
            </a:r>
            <a:r>
              <a:rPr lang="en" sz="2100"/>
              <a:t> year </a:t>
            </a:r>
            <a:r>
              <a:rPr lang="en"/>
              <a:t>PhD</a:t>
            </a:r>
            <a:r>
              <a:rPr lang="en" sz="2100"/>
              <a:t> </a:t>
            </a:r>
            <a:r>
              <a:rPr lang="en"/>
              <a:t>MIE</a:t>
            </a:r>
            <a:r>
              <a:rPr lang="en" sz="2100"/>
              <a:t>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/>
              <a:t>Machine Learning, Scheduling Problems, Basketball</a:t>
            </a:r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13854" l="0" r="9469" t="462"/>
          <a:stretch/>
        </p:blipFill>
        <p:spPr>
          <a:xfrm>
            <a:off x="3631050" y="1268950"/>
            <a:ext cx="1881900" cy="18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" name="Google Shape;51;p1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you open a </a:t>
            </a:r>
            <a:r>
              <a:rPr lang="en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file, an editor with a different layout appears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(Python script)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1624400"/>
            <a:ext cx="8897500" cy="2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8326925" y="1890375"/>
            <a:ext cx="293100" cy="23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5932950" y="762375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Python script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9" name="Google Shape;299;p39"/>
          <p:cNvCxnSpPr>
            <a:endCxn id="297" idx="0"/>
          </p:cNvCxnSpPr>
          <p:nvPr/>
        </p:nvCxnSpPr>
        <p:spPr>
          <a:xfrm>
            <a:off x="8173775" y="1181475"/>
            <a:ext cx="299700" cy="7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9"/>
          <p:cNvSpPr/>
          <p:nvPr/>
        </p:nvSpPr>
        <p:spPr>
          <a:xfrm>
            <a:off x="521900" y="2253950"/>
            <a:ext cx="8402700" cy="735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3590300" y="241188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Editor</a:t>
            </a: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Pane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521900" y="3058475"/>
            <a:ext cx="8402700" cy="11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7089700" y="3675175"/>
            <a:ext cx="164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endParaRPr b="1" sz="2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4" name="Google Shape;304;p39"/>
          <p:cNvCxnSpPr/>
          <p:nvPr/>
        </p:nvCxnSpPr>
        <p:spPr>
          <a:xfrm>
            <a:off x="1584750" y="2077525"/>
            <a:ext cx="18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151350" y="1238900"/>
            <a:ext cx="8841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tutorial0_demo_py.py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VS Code, modify the code based on the instruction, and run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80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We'll switch from .ipynb to .py files later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 Notebooks (.ipynb) are interactive and beginner-friendly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scripts (.py)  are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standard format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Python programs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are suited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building and running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larger projects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We’ll switch to .py files in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lab5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UofT JupyterHub</a:t>
            </a:r>
            <a:endParaRPr/>
          </a:p>
        </p:txBody>
      </p:sp>
      <p:sp>
        <p:nvSpPr>
          <p:cNvPr id="323" name="Google Shape;323;p42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UofT JupyterHub?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 at </a:t>
            </a:r>
            <a:r>
              <a:rPr lang="en" sz="2000" u="sng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https://jupyter.utoronto.ca/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Cloud-based Jupyter Notebook service that allows us to run Jupyter Notebooks (.ipynb files) directly from a web browser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need to install anything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 to your UofT account, all lecture notes are stored as a copy in JupyterHub!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try UofT JupyterHub!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151350" y="1154850"/>
            <a:ext cx="8841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APS106 Modules on Quercus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JupyterHub Starter Link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88" y="2226750"/>
            <a:ext cx="5668961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b="1"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Questions outside of tutorial time?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Post to </a:t>
            </a:r>
            <a:r>
              <a:rPr b="1" lang="en" sz="2200"/>
              <a:t>Piazza</a:t>
            </a:r>
            <a:r>
              <a:rPr lang="en" sz="2200"/>
              <a:t> - all TAs/instructors and your peers can answer questions quickly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Coffee Time</a:t>
            </a:r>
            <a:r>
              <a:rPr lang="en" sz="2200"/>
              <a:t> – drop-in hours for 1on1 help 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2500" y="1255525"/>
            <a:ext cx="871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URL -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https://forms.office.com/r/SrPxYxARNu</a:t>
            </a:r>
            <a:endParaRPr sz="2200"/>
          </a:p>
        </p:txBody>
      </p:sp>
      <p:sp>
        <p:nvSpPr>
          <p:cNvPr id="63" name="Google Shape;63;p14"/>
          <p:cNvSpPr txBox="1"/>
          <p:nvPr/>
        </p:nvSpPr>
        <p:spPr>
          <a:xfrm>
            <a:off x="462375" y="563600"/>
            <a:ext cx="751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Online Tutorials/Office Hours Survey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88" y="1804650"/>
            <a:ext cx="3129273" cy="312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Programming is awesome!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Computers are everywhere, programming is a boundless opportunity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Regardless of background, coding is always an achievable skill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Software engineering can be applied to almost any context in the world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"/>
              <a:t>NEVER THINK THAT YOU “CAN'T UNDERSTAND” CODING</a:t>
            </a:r>
            <a:endParaRPr b="1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1376775" y="2813243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b="0" i="0" lang="en" sz="33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would you want to ideally learn how to do with computers?</a:t>
            </a:r>
            <a:endParaRPr b="0" i="0" sz="3300" u="none" cap="none" strike="noStrike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03" name="Google Shape;103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04" name="Google Shape;104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05" name="Google Shape;105;p18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would you want to ideally learn how to do with computers?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06" name="Google Shape;106;p18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07" name="Google Shape;107;p18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